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AA3C9B5-895E-41F0-A5E3-AB3E6BFA6703}">
  <a:tblStyle styleId="{2AA3C9B5-895E-41F0-A5E3-AB3E6BFA67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La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23630543_5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2363054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b9a0b07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b9a0b07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ecf99a74e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ecf99a74e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059b93a0d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f059b93a0d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cf99a74e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cf99a74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cf99a74e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cf99a74e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f059b93a0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f059b93a0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059b93a0d_0_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059b93a0d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f059b93a0d_0_6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f059b93a0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imdb.com" TargetMode="External"/><Relationship Id="rId4" Type="http://schemas.openxmlformats.org/officeDocument/2006/relationships/hyperlink" Target="https://www.themoviedb.org/?language=en-US" TargetMode="External"/><Relationship Id="rId5" Type="http://schemas.openxmlformats.org/officeDocument/2006/relationships/hyperlink" Target="https://www.kaggle.com/rounakbanik/the-movies-dataset" TargetMode="External"/><Relationship Id="rId6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amaloney3/mlenv_movie_success_predictor" TargetMode="External"/><Relationship Id="rId4" Type="http://schemas.openxmlformats.org/officeDocument/2006/relationships/hyperlink" Target="https://github.com/amaloney3/mlenv_movie_success_predictor/blob/main/README.md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C4587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movie do you want to watch next?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75" y="3238450"/>
            <a:ext cx="65070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predicting movie success using Movies MARK</a:t>
            </a:r>
            <a:r>
              <a:rPr b="1" baseline="30000" lang="en" sz="2500"/>
              <a:t>®</a:t>
            </a:r>
            <a:endParaRPr b="1" sz="2400"/>
          </a:p>
        </p:txBody>
      </p:sp>
      <p:sp>
        <p:nvSpPr>
          <p:cNvPr id="74" name="Google Shape;74;p13"/>
          <p:cNvSpPr txBox="1"/>
          <p:nvPr/>
        </p:nvSpPr>
        <p:spPr>
          <a:xfrm>
            <a:off x="143350" y="2110213"/>
            <a:ext cx="2698200" cy="831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Note: this yellow box format indicates working notes for the team to serve as reminders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2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Whatever our solution will suggest, we should summarize here.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0047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3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</a:rPr>
              <a:t>Then, Steel discovered Movies MARK</a:t>
            </a:r>
            <a:r>
              <a:rPr b="1" baseline="30000" lang="en" sz="2500">
                <a:solidFill>
                  <a:schemeClr val="accent5"/>
                </a:solidFill>
              </a:rPr>
              <a:t>®</a:t>
            </a:r>
            <a:endParaRPr b="1" baseline="30000" sz="25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Now he can use our simple list of factors to determine if this is a movie he would be happy to watch.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lt2"/>
                </a:solidFill>
              </a:rPr>
              <a:t>Our Data</a:t>
            </a:r>
            <a:endParaRPr b="0"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2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Char char="-"/>
            </a:pPr>
            <a:r>
              <a:rPr lang="en" sz="2500">
                <a:solidFill>
                  <a:schemeClr val="lt2"/>
                </a:solidFill>
              </a:rPr>
              <a:t>Internet Movies DataBase (IMDb)</a:t>
            </a:r>
            <a:endParaRPr sz="2500">
              <a:solidFill>
                <a:schemeClr val="lt2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Char char="-"/>
            </a:pPr>
            <a:r>
              <a:rPr lang="en" sz="2500">
                <a:solidFill>
                  <a:schemeClr val="lt2"/>
                </a:solidFill>
              </a:rPr>
              <a:t>The Movies DataBase (TMDB)</a:t>
            </a:r>
            <a:endParaRPr sz="2500">
              <a:solidFill>
                <a:schemeClr val="lt2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Char char="-"/>
            </a:pPr>
            <a:r>
              <a:rPr lang="en" sz="2500">
                <a:solidFill>
                  <a:schemeClr val="lt2"/>
                </a:solidFill>
              </a:rPr>
              <a:t>Kaggle Movies DataSet</a:t>
            </a:r>
            <a:endParaRPr sz="2500">
              <a:solidFill>
                <a:schemeClr val="lt2"/>
              </a:solidFill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https://www.imdb.com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	  </a:t>
            </a:r>
            <a:r>
              <a:rPr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https://www.themoviedb.org/?language=en-US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	  </a:t>
            </a:r>
            <a:r>
              <a:rPr lang="en" sz="12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https://www.kaggle.com/rounakbanik/the-movies-dataset</a:t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4"/>
          <p:cNvSpPr txBox="1"/>
          <p:nvPr/>
        </p:nvSpPr>
        <p:spPr>
          <a:xfrm>
            <a:off x="5991100" y="2661350"/>
            <a:ext cx="346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rPr>
              <a:t>1970+</a:t>
            </a:r>
            <a:endParaRPr b="1" sz="7200">
              <a:solidFill>
                <a:schemeClr val="accent6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1175" y="215200"/>
            <a:ext cx="2426239" cy="235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9999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Placeholder for Dashboard Slides + Interactive Graphs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Clever saying to finish us off on a note with a touch of humor.</a:t>
            </a:r>
            <a:r>
              <a:rPr b="0" lang="en" sz="2300"/>
              <a:t>.</a:t>
            </a:r>
            <a:endParaRPr b="0" sz="2300"/>
          </a:p>
          <a:p>
            <a:pPr indent="0" lvl="0" marL="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rPr lang="en"/>
              <a:t>Some sort of</a:t>
            </a:r>
            <a:r>
              <a:rPr lang="en"/>
              <a:t> </a:t>
            </a:r>
            <a:r>
              <a:rPr lang="en">
                <a:solidFill>
                  <a:schemeClr val="accent5"/>
                </a:solidFill>
              </a:rPr>
              <a:t>summary bullet</a:t>
            </a:r>
            <a:r>
              <a:rPr lang="en"/>
              <a:t> of interest.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0" sz="23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Thank you.</a:t>
            </a:r>
            <a:endParaRPr/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9750" y="2692400"/>
            <a:ext cx="3106226" cy="2070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b="0"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Link to Repository 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Lato"/>
              <a:buChar char="-"/>
            </a:pPr>
            <a:r>
              <a:rPr b="0"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Link to ReadMe.md file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Link to Profile Report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Pretty Graphs</a:t>
            </a:r>
            <a:endParaRPr>
              <a:solidFill>
                <a:schemeClr val="lt2"/>
              </a:solidFill>
            </a:endParaRPr>
          </a:p>
        </p:txBody>
      </p:sp>
      <p:graphicFrame>
        <p:nvGraphicFramePr>
          <p:cNvPr id="184" name="Google Shape;184;p30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{2AA3C9B5-895E-41F0-A5E3-AB3E6BFA6703}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2020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2021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185" name="Google Shape;185;p30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86" name="Google Shape;186;p30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2020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87" name="Google Shape;187;p30"/>
          <p:cNvSpPr txBox="1"/>
          <p:nvPr>
            <p:ph idx="4294967295" type="body"/>
          </p:nvPr>
        </p:nvSpPr>
        <p:spPr>
          <a:xfrm>
            <a:off x="646175" y="1560476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/>
              <a:t>A trigger to kick us off</a:t>
            </a:r>
            <a:endParaRPr sz="1400"/>
          </a:p>
        </p:txBody>
      </p:sp>
      <p:sp>
        <p:nvSpPr>
          <p:cNvPr id="188" name="Google Shape;188;p30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August 2021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89" name="Google Shape;189;p30"/>
          <p:cNvSpPr txBox="1"/>
          <p:nvPr>
            <p:ph idx="4294967295" type="body"/>
          </p:nvPr>
        </p:nvSpPr>
        <p:spPr>
          <a:xfrm>
            <a:off x="3251009" y="3993750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Something interesting</a:t>
            </a:r>
            <a:endParaRPr sz="1400"/>
          </a:p>
        </p:txBody>
      </p:sp>
      <p:sp>
        <p:nvSpPr>
          <p:cNvPr id="190" name="Google Shape;190;p30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2021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91" name="Google Shape;191;p30"/>
          <p:cNvSpPr txBox="1"/>
          <p:nvPr>
            <p:ph idx="4294967295" type="body"/>
          </p:nvPr>
        </p:nvSpPr>
        <p:spPr>
          <a:xfrm>
            <a:off x="5091049" y="156047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Timing of an event</a:t>
            </a:r>
            <a:endParaRPr sz="1400"/>
          </a:p>
        </p:txBody>
      </p:sp>
      <p:sp>
        <p:nvSpPr>
          <p:cNvPr id="192" name="Google Shape;192;p30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November 2021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93" name="Google Shape;193;p30"/>
          <p:cNvSpPr txBox="1"/>
          <p:nvPr>
            <p:ph idx="4294967295" type="body"/>
          </p:nvPr>
        </p:nvSpPr>
        <p:spPr>
          <a:xfrm>
            <a:off x="6245125" y="3993750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Moment of consideration</a:t>
            </a:r>
            <a:endParaRPr sz="1400"/>
          </a:p>
        </p:txBody>
      </p:sp>
      <p:cxnSp>
        <p:nvCxnSpPr>
          <p:cNvPr id="194" name="Google Shape;194;p30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95" name="Google Shape;195;p30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96" name="Google Shape;196;p30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712150"/>
            <a:ext cx="64794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accent1"/>
                </a:solidFill>
              </a:rPr>
              <a:t>Everyone loves movies.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80" name="Google Shape;80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Streaming has reshaped cinema and the COVID-19 pandemic has left many of us wondering “what should we watch next?” 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Using data-wrangling, programming, and machine learning skills, we plan to answer: 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What makes movies successful?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9750" y="2692400"/>
            <a:ext cx="3106226" cy="20708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7" name="Google Shape;87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Our MARK Team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9" name="Google Shape;89;p15"/>
          <p:cNvSpPr txBox="1"/>
          <p:nvPr>
            <p:ph idx="4294967295" type="body"/>
          </p:nvPr>
        </p:nvSpPr>
        <p:spPr>
          <a:xfrm>
            <a:off x="2855550" y="1377475"/>
            <a:ext cx="358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of budding Data Scientists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collaborated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virtually across Zoom and Slack (as “the_clever_crew”) to bring you this fine work.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Maggie Allen 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Presentation + GitHub + Dashboard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Andrew Malony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GitHub + Graphs + Dashboard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Rose Baumann 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Database + Data Clean-up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Kathy Morrissey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Data Clean-up + Machine Learning Model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283100" y="712150"/>
            <a:ext cx="68289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first we must ask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How do we define Movie Success</a:t>
            </a:r>
            <a:r>
              <a:rPr lang="en">
                <a:solidFill>
                  <a:schemeClr val="accent5"/>
                </a:solidFill>
              </a:rPr>
              <a:t>?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 rotWithShape="1">
          <a:blip r:embed="rId3">
            <a:alphaModFix/>
          </a:blip>
          <a:srcRect b="0" l="0" r="42857" t="0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The Google Translate app can repeat anything you say in up to </a:t>
            </a:r>
            <a:r>
              <a:rPr lang="en"/>
              <a:t>NINETY LANGUAGES</a:t>
            </a:r>
            <a:r>
              <a:rPr lang="en" sz="2400"/>
              <a:t> </a:t>
            </a:r>
            <a:r>
              <a:rPr b="0" lang="en" sz="2400">
                <a:solidFill>
                  <a:schemeClr val="dk2"/>
                </a:solidFill>
              </a:rPr>
              <a:t>from German and Japanese  to Czech and Zulu</a:t>
            </a:r>
            <a:endParaRPr b="0" sz="2400">
              <a:solidFill>
                <a:schemeClr val="dk2"/>
              </a:solidFill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4310700" y="0"/>
            <a:ext cx="2210400" cy="521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800" y="1228875"/>
            <a:ext cx="6320425" cy="284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The Google Translate app can repeat anything you say in up to </a:t>
            </a:r>
            <a:r>
              <a:rPr lang="en"/>
              <a:t>NINETY LANGUAGES</a:t>
            </a:r>
            <a:r>
              <a:rPr lang="en" sz="2400"/>
              <a:t> </a:t>
            </a:r>
            <a:r>
              <a:rPr b="0" lang="en" sz="2400">
                <a:solidFill>
                  <a:schemeClr val="dk2"/>
                </a:solidFill>
              </a:rPr>
              <a:t>from German and Japanese  to Czech and Zulu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 rotWithShape="1">
          <a:blip r:embed="rId3">
            <a:alphaModFix/>
          </a:blip>
          <a:srcRect b="0" l="0" r="42857" t="0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/>
          <p:nvPr/>
        </p:nvSpPr>
        <p:spPr>
          <a:xfrm>
            <a:off x="4310700" y="0"/>
            <a:ext cx="2210400" cy="521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800" y="1228875"/>
            <a:ext cx="6320425" cy="28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 txBox="1"/>
          <p:nvPr/>
        </p:nvSpPr>
        <p:spPr>
          <a:xfrm>
            <a:off x="1209525" y="2152950"/>
            <a:ext cx="696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sadfasdfa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" name="Google Shape;112;p18"/>
          <p:cNvSpPr txBox="1"/>
          <p:nvPr>
            <p:ph type="title"/>
          </p:nvPr>
        </p:nvSpPr>
        <p:spPr>
          <a:xfrm>
            <a:off x="481375" y="2571750"/>
            <a:ext cx="5197200" cy="25719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AutoNum type="arabicPeriod"/>
            </a:pPr>
            <a:r>
              <a:rPr b="0"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Popularity (Proprietary ratings, User Ratings)</a:t>
            </a:r>
            <a:endParaRPr b="0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AutoNum type="arabicPeriod"/>
            </a:pPr>
            <a:r>
              <a:rPr b="0"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Estimated Profitability (Revenue-Budget)</a:t>
            </a:r>
            <a:endParaRPr b="0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AutoNum type="arabicPeriod"/>
            </a:pPr>
            <a:r>
              <a:rPr b="0" lang="en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Awards</a:t>
            </a:r>
            <a:endParaRPr b="0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Ellen.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She is the owner of a new start up streaming service, Serenity Streaming. She’s looking to use AI and Machine Learning to help connect users with their favorite movie they have never even heard of.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Right now she’s still working out of her home office and realizes despite a ton of data, she needs a proof of concept machine learning model to get investment interest.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527950" cy="452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45583" l="18912" r="8849" t="7282"/>
          <a:stretch/>
        </p:blipFill>
        <p:spPr>
          <a:xfrm>
            <a:off x="152400" y="180950"/>
            <a:ext cx="4527950" cy="4469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265176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Sam.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Sam is a newly promoted executive at ABC Movie Productions and is interested in determining the right mix of movie genre, Director’s talents, and A-list actors are going to be the recipe for the next blockbuster.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Before him, the boomers were sitting in rooms making all the calls but he thinks data science can flip the script.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409800" y="152400"/>
            <a:ext cx="4527950" cy="452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Steel.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He recently had a baby so he has no time to watch a bunch of bad movies. When he finally has a free evening, he wants the </a:t>
            </a:r>
            <a:r>
              <a:rPr lang="en" sz="1800">
                <a:solidFill>
                  <a:srgbClr val="000000"/>
                </a:solidFill>
              </a:rPr>
              <a:t>first movie he streams to be one he’s happy to talk about with his new baby boy</a:t>
            </a:r>
            <a:r>
              <a:rPr lang="en" sz="1800">
                <a:solidFill>
                  <a:srgbClr val="000000"/>
                </a:solidFill>
              </a:rPr>
              <a:t>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Let’s see what he should look for in his next popcorn night’s entertainment...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527950" cy="452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